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m4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017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60" r:id="rId4"/>
    <p:sldId id="262" r:id="rId5"/>
    <p:sldId id="263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4326"/>
    <a:srgbClr val="1E4D2B"/>
    <a:srgbClr val="0F5C45"/>
    <a:srgbClr val="FF06E1"/>
    <a:srgbClr val="D830D7"/>
    <a:srgbClr val="30573F"/>
    <a:srgbClr val="104B35"/>
    <a:srgbClr val="FFD1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0"/>
    <p:restoredTop sz="94655"/>
  </p:normalViewPr>
  <p:slideViewPr>
    <p:cSldViewPr snapToGrid="0" snapToObjects="1">
      <p:cViewPr>
        <p:scale>
          <a:sx n="140" d="100"/>
          <a:sy n="140" d="100"/>
        </p:scale>
        <p:origin x="2160" y="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0" d="100"/>
          <a:sy n="90" d="100"/>
        </p:scale>
        <p:origin x="-2856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5E7A5D-200D-784E-9EE7-2D1AC68CA833}" type="datetimeFigureOut">
              <a:rPr lang="en-US" smtClean="0"/>
              <a:t>1/9/17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13E32-B6C0-3F4E-BE4B-7975293F0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5481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C1D261-4F29-4C4A-8A05-5E88034CBBC6}" type="datetimeFigureOut">
              <a:rPr lang="en-US" smtClean="0"/>
              <a:pPr/>
              <a:t>1/9/17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F96E58-E276-C24D-B453-66233011EE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4894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96E58-E276-C24D-B453-66233011EE4D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96E58-E276-C24D-B453-66233011EE4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43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96E58-E276-C24D-B453-66233011EE4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88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Title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67" y="187452"/>
            <a:ext cx="8827266" cy="648309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E285-444D-4C0C-8BFA-BDB311F86A9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492375"/>
            <a:ext cx="6762749" cy="1470025"/>
          </a:xfrm>
        </p:spPr>
        <p:txBody>
          <a:bodyPr/>
          <a:lstStyle>
            <a:lvl1pPr algn="r">
              <a:defRPr sz="4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1" y="3966882"/>
            <a:ext cx="6762749" cy="1752600"/>
          </a:xfrm>
        </p:spPr>
        <p:txBody>
          <a:bodyPr>
            <a:normAutofit/>
          </a:bodyPr>
          <a:lstStyle>
            <a:lvl1pPr marL="0" indent="0" algn="r">
              <a:spcBef>
                <a:spcPts val="6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6F78E-1E6E-C948-A14D-E23BC0AC5B39}" type="datetime1">
              <a:rPr lang="en-US" smtClean="0"/>
              <a:t>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2A9FD-6B95-3E44-B38E-7A042BBE93AD}" type="datetime1">
              <a:rPr lang="en-US" smtClean="0"/>
              <a:t>1/9/17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ContentCap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67" y="187452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4" y="590550"/>
            <a:ext cx="365760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3023" y="739588"/>
            <a:ext cx="3657600" cy="53087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464" y="1816100"/>
            <a:ext cx="3657600" cy="38227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72AF1-8ED3-D446-BBAC-D5A501238DF5}" type="datetime1">
              <a:rPr lang="en-US" smtClean="0"/>
              <a:t>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PictureCap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77" y="187452"/>
            <a:ext cx="853665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0" y="533400"/>
            <a:ext cx="4476750" cy="1252538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124" y="1828800"/>
            <a:ext cx="4474539" cy="38100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6124" y="6288741"/>
            <a:ext cx="1887537" cy="365125"/>
          </a:xfrm>
        </p:spPr>
        <p:txBody>
          <a:bodyPr/>
          <a:lstStyle/>
          <a:p>
            <a:fld id="{21C5A440-5CAB-F244-B35F-5AB8462D8C2D}" type="datetime1">
              <a:rPr lang="en-US" smtClean="0"/>
              <a:t>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67399" y="6288741"/>
            <a:ext cx="2675965" cy="365125"/>
          </a:xfrm>
        </p:spPr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188253" y="179292"/>
            <a:ext cx="3281087" cy="6483096"/>
          </a:xfrm>
          <a:prstGeom prst="round1Rect">
            <a:avLst>
              <a:gd name="adj" fmla="val 17325"/>
            </a:avLst>
          </a:prstGeom>
          <a:blipFill dpi="0" rotWithShape="0">
            <a:blip r:embed="rId3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verlay-PictureCaption-Extra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67" y="187452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953" y="533400"/>
            <a:ext cx="3657600" cy="1252538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596153" y="1600199"/>
            <a:ext cx="3657600" cy="3657601"/>
          </a:xfrm>
          <a:prstGeom prst="ellipse">
            <a:avLst/>
          </a:prstGeom>
          <a:blipFill dpi="0" rotWithShape="0">
            <a:blip r:embed="rId3" cstate="print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10412" y="1828800"/>
            <a:ext cx="3657600" cy="38100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1000" y="6288741"/>
            <a:ext cx="1865125" cy="365125"/>
          </a:xfrm>
        </p:spPr>
        <p:txBody>
          <a:bodyPr/>
          <a:lstStyle/>
          <a:p>
            <a:fld id="{1AE84435-94B2-5443-924B-B0DD2390C555}" type="datetime1">
              <a:rPr lang="en-US" smtClean="0"/>
              <a:t>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25813" y="6288741"/>
            <a:ext cx="5217551" cy="365125"/>
          </a:xfrm>
        </p:spPr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verlay-PictureCaption-Extra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67" y="187452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038" y="3778624"/>
            <a:ext cx="7560515" cy="1102658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871584" y="762000"/>
            <a:ext cx="7427726" cy="2989730"/>
          </a:xfrm>
          <a:prstGeom prst="roundRect">
            <a:avLst>
              <a:gd name="adj" fmla="val 7476"/>
            </a:avLst>
          </a:prstGeom>
          <a:blipFill dpi="0" rotWithShape="0">
            <a:blip r:embed="rId3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8034" y="4827493"/>
            <a:ext cx="7559977" cy="122088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1000" y="6288741"/>
            <a:ext cx="1865125" cy="365125"/>
          </a:xfrm>
        </p:spPr>
        <p:txBody>
          <a:bodyPr/>
          <a:lstStyle/>
          <a:p>
            <a:fld id="{AE007D59-7D41-7F4B-8FFB-ABDFFCEAD28F}" type="datetime1">
              <a:rPr lang="en-US" smtClean="0"/>
              <a:t>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25813" y="6288741"/>
            <a:ext cx="5217551" cy="365125"/>
          </a:xfrm>
        </p:spPr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7A-3C4F-1141-91C7-4974CA85911B}" type="datetime1">
              <a:rPr lang="en-US" smtClean="0"/>
              <a:t>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28646" y="779463"/>
            <a:ext cx="1358153" cy="5268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9462" y="779464"/>
            <a:ext cx="6170613" cy="526891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21947-5ADF-1240-955E-C32D33A0E952}" type="datetime1">
              <a:rPr lang="en-US" smtClean="0"/>
              <a:t>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7BF66-9EF5-C643-883C-FD46063DDE1A}" type="datetime1">
              <a:rPr lang="en-US" smtClean="0"/>
              <a:t>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SectionHea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67" y="187452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2591360"/>
            <a:ext cx="7583487" cy="1362075"/>
          </a:xfrm>
        </p:spPr>
        <p:txBody>
          <a:bodyPr anchor="b" anchorCtr="0">
            <a:noAutofit/>
          </a:bodyPr>
          <a:lstStyle>
            <a:lvl1pPr algn="l">
              <a:defRPr sz="4400" b="1" cap="none" baseline="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3" y="3950354"/>
            <a:ext cx="7583487" cy="1500187"/>
          </a:xfrm>
        </p:spPr>
        <p:txBody>
          <a:bodyPr anchor="t" anchorCtr="0"/>
          <a:lstStyle>
            <a:lvl1pPr marL="0" indent="0" algn="l">
              <a:spcBef>
                <a:spcPts val="600"/>
              </a:spcBef>
              <a:buNone/>
              <a:defRPr sz="2000" cap="none" baseline="0">
                <a:solidFill>
                  <a:srgbClr val="000000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BFC5C8B2-A0A1-9A4D-925D-C40E49D560E1}" type="datetime1">
              <a:rPr lang="en-US" smtClean="0"/>
              <a:t>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9462" y="1828800"/>
            <a:ext cx="3657600" cy="42195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8541" y="1828800"/>
            <a:ext cx="3657600" cy="42195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2878-DCE7-4648-B6FE-34C8A0756464}" type="datetime1">
              <a:rPr lang="en-US" smtClean="0"/>
              <a:t>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381000"/>
            <a:ext cx="7583487" cy="104438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3" y="1438835"/>
            <a:ext cx="3657600" cy="789828"/>
          </a:xfrm>
        </p:spPr>
        <p:txBody>
          <a:bodyPr anchor="b">
            <a:noAutofit/>
          </a:bodyPr>
          <a:lstStyle>
            <a:lvl1pPr marL="0" indent="0" algn="ctr">
              <a:lnSpc>
                <a:spcPts val="3000"/>
              </a:lnSpc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9463" y="2362199"/>
            <a:ext cx="3657600" cy="36861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5350" y="1438835"/>
            <a:ext cx="3657600" cy="789828"/>
          </a:xfrm>
        </p:spPr>
        <p:txBody>
          <a:bodyPr anchor="b">
            <a:noAutofit/>
          </a:bodyPr>
          <a:lstStyle>
            <a:lvl1pPr marL="0" indent="0" algn="ctr">
              <a:lnSpc>
                <a:spcPts val="3000"/>
              </a:lnSpc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5350" y="2362199"/>
            <a:ext cx="3657600" cy="36861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C7DE-980F-484E-8081-180A429B695B}" type="datetime1">
              <a:rPr lang="en-US" smtClean="0"/>
              <a:t>1/9/17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874059" y="2286000"/>
            <a:ext cx="3563003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15840" y="2286000"/>
            <a:ext cx="3566160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74059" y="2286000"/>
            <a:ext cx="3563003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815840" y="2286000"/>
            <a:ext cx="3566160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9462" y="1828801"/>
            <a:ext cx="7585076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3374A-64E0-B246-8E8F-100E8724F6C8}" type="datetime1">
              <a:rPr lang="en-US" smtClean="0"/>
              <a:t>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779462" y="3991816"/>
            <a:ext cx="7585076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0953" y="1828801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51EBB-4D58-ED48-BF4B-607E3608B291}" type="datetime1">
              <a:rPr lang="en-US" smtClean="0"/>
              <a:t>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4710953" y="3991816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779462" y="1828800"/>
            <a:ext cx="3657600" cy="42195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FFBD3-0C5F-DA4D-B3B3-A2E6CB753522}" type="datetime1">
              <a:rPr lang="en-US" smtClean="0"/>
              <a:t>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sz="half" idx="14"/>
          </p:nvPr>
        </p:nvSpPr>
        <p:spPr>
          <a:xfrm>
            <a:off x="779463" y="1828801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3" name="Content Placeholder 2"/>
          <p:cNvSpPr>
            <a:spLocks noGrp="1"/>
          </p:cNvSpPr>
          <p:nvPr>
            <p:ph sz="half" idx="15"/>
          </p:nvPr>
        </p:nvSpPr>
        <p:spPr>
          <a:xfrm>
            <a:off x="779463" y="3991816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4710953" y="1828801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5" name="Content Placeholder 2"/>
          <p:cNvSpPr>
            <a:spLocks noGrp="1"/>
          </p:cNvSpPr>
          <p:nvPr>
            <p:ph sz="half" idx="13"/>
          </p:nvPr>
        </p:nvSpPr>
        <p:spPr>
          <a:xfrm>
            <a:off x="4710953" y="3991816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01CBD-EA8B-A244-A959-743D516FA567}" type="datetime1">
              <a:rPr lang="en-US" smtClean="0"/>
              <a:t>1/9/17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3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9463" y="381000"/>
            <a:ext cx="7583487" cy="104438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3" y="1828800"/>
            <a:ext cx="7583487" cy="4208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1000" y="6288741"/>
            <a:ext cx="18875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  <a:latin typeface="Helvetica"/>
              </a:defRPr>
            </a:lvl1pPr>
          </a:lstStyle>
          <a:p>
            <a:fld id="{77EEADC3-05FA-1444-86EA-1AE11CD6F38A}" type="datetime1">
              <a:rPr lang="en-US" smtClean="0"/>
              <a:t>1/9/17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04615" y="6288741"/>
            <a:ext cx="52387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2"/>
                </a:solidFill>
                <a:latin typeface="Helvetica"/>
              </a:defRPr>
            </a:lvl1pPr>
          </a:lstStyle>
          <a:p>
            <a:r>
              <a:rPr lang="en-US" smtClean="0"/>
              <a:t>Schumacher: Unix and shell scripting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365" y="6294604"/>
            <a:ext cx="493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Helvetica"/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9" r:id="rId2"/>
    <p:sldLayoutId id="2147484020" r:id="rId3"/>
    <p:sldLayoutId id="2147484021" r:id="rId4"/>
    <p:sldLayoutId id="2147484022" r:id="rId5"/>
    <p:sldLayoutId id="2147484023" r:id="rId6"/>
    <p:sldLayoutId id="2147484024" r:id="rId7"/>
    <p:sldLayoutId id="2147484025" r:id="rId8"/>
    <p:sldLayoutId id="2147484026" r:id="rId9"/>
    <p:sldLayoutId id="2147484027" r:id="rId10"/>
    <p:sldLayoutId id="2147484028" r:id="rId11"/>
    <p:sldLayoutId id="2147484029" r:id="rId12"/>
    <p:sldLayoutId id="2147484030" r:id="rId13"/>
    <p:sldLayoutId id="2147484031" r:id="rId14"/>
    <p:sldLayoutId id="2147484032" r:id="rId15"/>
    <p:sldLayoutId id="2147484033" r:id="rId16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3800" kern="1200">
          <a:solidFill>
            <a:schemeClr val="bg1"/>
          </a:solidFill>
          <a:latin typeface="Helvetica"/>
          <a:ea typeface="+mj-ea"/>
          <a:cs typeface="+mj-cs"/>
        </a:defRPr>
      </a:lvl1pPr>
    </p:titleStyle>
    <p:bodyStyle>
      <a:lvl1pPr marL="282575" indent="-282575" algn="l" defTabSz="914400" rtl="0" eaLnBrk="1" latinLnBrk="0" hangingPunct="1">
        <a:spcBef>
          <a:spcPts val="2000"/>
        </a:spcBef>
        <a:buFont typeface="Wingdings 2" pitchFamily="18" charset="2"/>
        <a:buChar char=""/>
        <a:defRPr sz="2200" kern="1200">
          <a:solidFill>
            <a:schemeClr val="bg1"/>
          </a:solidFill>
          <a:latin typeface="Helvetica"/>
          <a:ea typeface="+mn-ea"/>
          <a:cs typeface="+mn-cs"/>
        </a:defRPr>
      </a:lvl1pPr>
      <a:lvl2pPr marL="577850" indent="-295275" algn="l" defTabSz="914400" rtl="0" eaLnBrk="1" latinLnBrk="0" hangingPunct="1">
        <a:spcBef>
          <a:spcPts val="600"/>
        </a:spcBef>
        <a:buFont typeface="Wingdings 2" pitchFamily="18" charset="2"/>
        <a:buChar char=""/>
        <a:defRPr sz="2000" kern="1200">
          <a:solidFill>
            <a:schemeClr val="bg1"/>
          </a:solidFill>
          <a:latin typeface="Helvetica"/>
          <a:ea typeface="+mn-ea"/>
          <a:cs typeface="+mn-cs"/>
        </a:defRPr>
      </a:lvl2pPr>
      <a:lvl3pPr marL="860425" indent="-282575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bg1"/>
          </a:solidFill>
          <a:latin typeface="Helvetica"/>
          <a:ea typeface="+mn-ea"/>
          <a:cs typeface="+mn-cs"/>
        </a:defRPr>
      </a:lvl3pPr>
      <a:lvl4pPr marL="1143000" indent="-282575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bg1"/>
          </a:solidFill>
          <a:latin typeface="Helvetica"/>
          <a:ea typeface="+mn-ea"/>
          <a:cs typeface="+mn-cs"/>
        </a:defRPr>
      </a:lvl4pPr>
      <a:lvl5pPr marL="1425575" indent="-282575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bg1"/>
          </a:solidFill>
          <a:latin typeface="Helvetica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image" Target="../media/image20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uss-schumacher/rapdata_demo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92952"/>
            <a:ext cx="9144000" cy="1238931"/>
          </a:xfrm>
        </p:spPr>
        <p:txBody>
          <a:bodyPr anchor="b"/>
          <a:lstStyle/>
          <a:p>
            <a:pPr algn="ctr"/>
            <a:r>
              <a:rPr lang="en-US" sz="2800" b="1" dirty="0" smtClean="0">
                <a:solidFill>
                  <a:srgbClr val="FFFFFF"/>
                </a:solidFill>
              </a:rPr>
              <a:t>Russ S. Schumacher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51190" y="1192615"/>
            <a:ext cx="8648883" cy="123893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pPr algn="r"/>
            <a:r>
              <a:rPr lang="en-US" sz="4000" b="1" dirty="0" smtClean="0">
                <a:solidFill>
                  <a:schemeClr val="bg1"/>
                </a:solidFill>
                <a:latin typeface="Helvetica"/>
                <a:cs typeface="Helvetica"/>
              </a:rPr>
              <a:t>Tips and tricks to make efficient use of Unix</a:t>
            </a:r>
            <a:r>
              <a:rPr lang="en-US" sz="4000" b="1" smtClean="0">
                <a:solidFill>
                  <a:schemeClr val="bg1"/>
                </a:solidFill>
                <a:latin typeface="Helvetica"/>
                <a:cs typeface="Helvetica"/>
              </a:rPr>
              <a:t>, the command line, and shell scripting</a:t>
            </a:r>
            <a:endParaRPr lang="en-US" sz="4000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3531883"/>
            <a:ext cx="9144000" cy="3925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ea typeface="+mj-ea"/>
                <a:cs typeface="+mj-cs"/>
              </a:rPr>
              <a:t>Department of Atmospheric Science, Colorado</a:t>
            </a:r>
            <a:r>
              <a:rPr kumimoji="0" lang="en-US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ea typeface="+mj-ea"/>
                <a:cs typeface="+mj-cs"/>
              </a:rPr>
              <a:t> State</a:t>
            </a:r>
            <a:r>
              <a:rPr kumimoji="0" lang="en-US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ea typeface="+mj-ea"/>
                <a:cs typeface="+mj-cs"/>
              </a:rPr>
              <a:t> University</a:t>
            </a: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ea typeface="+mj-ea"/>
              <a:cs typeface="+mj-c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5835018"/>
            <a:ext cx="91440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1600" dirty="0" smtClean="0">
              <a:solidFill>
                <a:srgbClr val="FFFFFF"/>
              </a:solidFill>
              <a:latin typeface="Helvetica"/>
              <a:cs typeface="Helvetica"/>
            </a:endParaRPr>
          </a:p>
          <a:p>
            <a:pPr algn="ctr"/>
            <a:r>
              <a:rPr lang="en-US" sz="1600" dirty="0" smtClean="0">
                <a:solidFill>
                  <a:srgbClr val="FFFFFF"/>
                </a:solidFill>
                <a:latin typeface="Helvetica"/>
                <a:cs typeface="Helvetica"/>
              </a:rPr>
              <a:t>16</a:t>
            </a:r>
            <a:r>
              <a:rPr lang="en-US" sz="1600" baseline="30000" dirty="0" smtClean="0">
                <a:solidFill>
                  <a:srgbClr val="FFFFFF"/>
                </a:solidFill>
                <a:latin typeface="Helvetica"/>
                <a:cs typeface="Helvetica"/>
              </a:rPr>
              <a:t>th</a:t>
            </a:r>
            <a:r>
              <a:rPr lang="en-US" sz="1600" dirty="0" smtClean="0">
                <a:solidFill>
                  <a:srgbClr val="FFFFFF"/>
                </a:solidFill>
                <a:latin typeface="Helvetica"/>
                <a:cs typeface="Helvetica"/>
              </a:rPr>
              <a:t> AMS Student Conference</a:t>
            </a:r>
          </a:p>
          <a:p>
            <a:pPr algn="ctr"/>
            <a:r>
              <a:rPr lang="en-US" sz="1600" dirty="0" smtClean="0">
                <a:solidFill>
                  <a:srgbClr val="FFFFFF"/>
                </a:solidFill>
                <a:latin typeface="Helvetica"/>
                <a:cs typeface="Helvetica"/>
              </a:rPr>
              <a:t>January 2017</a:t>
            </a:r>
          </a:p>
        </p:txBody>
      </p:sp>
      <p:pic>
        <p:nvPicPr>
          <p:cNvPr id="6" name="Picture 5" descr="downloads_logos_print_RAM-CSU_FR_4c_555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8" t="13066" r="6092" b="17216"/>
          <a:stretch/>
        </p:blipFill>
        <p:spPr>
          <a:xfrm>
            <a:off x="2728731" y="4170087"/>
            <a:ext cx="3753365" cy="121888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271272"/>
            <a:ext cx="7583487" cy="542544"/>
          </a:xfrm>
        </p:spPr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5246"/>
            <a:ext cx="9144000" cy="254775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2359152"/>
            <a:ext cx="9144000" cy="5394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257800" y="2898648"/>
            <a:ext cx="3778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ncks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= the “</a:t>
            </a:r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netCDF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kitchen sink” : another *very* powerful tool!</a:t>
            </a:r>
          </a:p>
        </p:txBody>
      </p:sp>
    </p:spTree>
    <p:extLst>
      <p:ext uri="{BB962C8B-B14F-4D97-AF65-F5344CB8AC3E}">
        <p14:creationId xmlns:p14="http://schemas.microsoft.com/office/powerpoint/2010/main" val="104251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271272"/>
            <a:ext cx="7583487" cy="542544"/>
          </a:xfrm>
        </p:spPr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5246"/>
            <a:ext cx="9144000" cy="254775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3544980"/>
            <a:ext cx="9144000" cy="63382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365376" y="3532477"/>
            <a:ext cx="3778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ncea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= </a:t>
            </a:r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netCDF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ensemble </a:t>
            </a:r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averager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(another part of NCO)</a:t>
            </a:r>
          </a:p>
        </p:txBody>
      </p:sp>
    </p:spTree>
    <p:extLst>
      <p:ext uri="{BB962C8B-B14F-4D97-AF65-F5344CB8AC3E}">
        <p14:creationId xmlns:p14="http://schemas.microsoft.com/office/powerpoint/2010/main" val="43843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8" name="rapdata_demo_ams2017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581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381000"/>
            <a:ext cx="7583487" cy="697992"/>
          </a:xfrm>
        </p:spPr>
        <p:txBody>
          <a:bodyPr/>
          <a:lstStyle/>
          <a:p>
            <a:r>
              <a:rPr lang="en-US" dirty="0" smtClean="0"/>
              <a:t>Concluding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463" y="1252728"/>
            <a:ext cx="7583487" cy="479414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There are command-line tools that can slice and dice your data very efficiently </a:t>
            </a:r>
            <a:r>
              <a:rPr lang="mr-IN" dirty="0" smtClean="0"/>
              <a:t>–</a:t>
            </a:r>
            <a:r>
              <a:rPr lang="en-US" dirty="0" smtClean="0"/>
              <a:t> this can speed up your work considerably if you take the time to learn them!</a:t>
            </a:r>
          </a:p>
          <a:p>
            <a:r>
              <a:rPr lang="en-US" dirty="0" smtClean="0"/>
              <a:t>As an example: during my MS research, I probably spent several weeks struggling with various software packages to do the same thing that I just showed you in one minute</a:t>
            </a:r>
          </a:p>
          <a:p>
            <a:r>
              <a:rPr lang="en-US" dirty="0" smtClean="0"/>
              <a:t>There are tons of resources out there </a:t>
            </a:r>
            <a:r>
              <a:rPr lang="mr-IN" dirty="0" smtClean="0"/>
              <a:t>–</a:t>
            </a:r>
            <a:r>
              <a:rPr lang="en-US" dirty="0" smtClean="0"/>
              <a:t> google will bring you the answer if you can figure out what to </a:t>
            </a:r>
            <a:r>
              <a:rPr lang="en-US" dirty="0" smtClean="0"/>
              <a:t>ask</a:t>
            </a:r>
          </a:p>
          <a:p>
            <a:r>
              <a:rPr lang="en-US" dirty="0" smtClean="0"/>
              <a:t>The script used for this talk is </a:t>
            </a:r>
            <a:r>
              <a:rPr lang="en-US" dirty="0"/>
              <a:t>on GitHub at: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github.com/russ-schumacher/rapdata_demo</a:t>
            </a:r>
            <a:endParaRPr lang="en-US" dirty="0" smtClean="0"/>
          </a:p>
          <a:p>
            <a:endParaRPr lang="en-US" sz="900" dirty="0" smtClean="0"/>
          </a:p>
          <a:p>
            <a:pPr marL="0" indent="0" algn="ctr">
              <a:buNone/>
            </a:pPr>
            <a:r>
              <a:rPr lang="en-US" sz="2400" b="1" dirty="0" smtClean="0"/>
              <a:t>Questions</a:t>
            </a:r>
            <a:r>
              <a:rPr lang="en-US" sz="2400" b="1" dirty="0" smtClean="0"/>
              <a:t>: </a:t>
            </a:r>
            <a:r>
              <a:rPr lang="en-US" sz="2400" b="1" dirty="0" err="1" smtClean="0"/>
              <a:t>russ.schumacher@colostate.edu</a:t>
            </a:r>
            <a:endParaRPr lang="en-US" sz="2400" b="1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45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381000"/>
            <a:ext cx="7583487" cy="673100"/>
          </a:xfrm>
        </p:spPr>
        <p:txBody>
          <a:bodyPr/>
          <a:lstStyle/>
          <a:p>
            <a:r>
              <a:rPr lang="en-US" dirty="0" smtClean="0"/>
              <a:t>What is UNIX/Linux/*nix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463" y="1257300"/>
            <a:ext cx="7583487" cy="4780430"/>
          </a:xfrm>
        </p:spPr>
        <p:txBody>
          <a:bodyPr>
            <a:normAutofit/>
          </a:bodyPr>
          <a:lstStyle/>
          <a:p>
            <a:r>
              <a:rPr lang="en-US" dirty="0" smtClean="0"/>
              <a:t>A computer operating system that allows for multiple users, and has a terminal or command line screen to perform key functions</a:t>
            </a:r>
          </a:p>
          <a:p>
            <a:r>
              <a:rPr lang="en-US" dirty="0"/>
              <a:t>“Among these is Apple's </a:t>
            </a:r>
            <a:r>
              <a:rPr lang="en-US" dirty="0" err="1" smtClean="0"/>
              <a:t>macOS,which</a:t>
            </a:r>
            <a:r>
              <a:rPr lang="en-US" dirty="0" smtClean="0"/>
              <a:t> </a:t>
            </a:r>
            <a:r>
              <a:rPr lang="en-US" dirty="0"/>
              <a:t>is the Unix version with the largest installed base as of 2014</a:t>
            </a:r>
            <a:r>
              <a:rPr lang="en-US" dirty="0" smtClean="0"/>
              <a:t>.”  (Wikipedia)</a:t>
            </a:r>
          </a:p>
          <a:p>
            <a:r>
              <a:rPr lang="en-US" dirty="0" smtClean="0"/>
              <a:t>Usually, you’ll see it looking something like</a:t>
            </a:r>
            <a:r>
              <a:rPr lang="mr-IN" dirty="0" smtClean="0"/>
              <a:t>…</a:t>
            </a: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sz="1800" dirty="0" smtClean="0"/>
              <a:t>* “UNIX” is a trademarked name; systems using this name trace back to the original AT&amp;T Unix. Other operating systems are “Unix-like”, including Linux, and are broadly referred to as *nix</a:t>
            </a: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60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00"/>
            <a:ext cx="9144000" cy="5143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9900" y="5639404"/>
            <a:ext cx="7077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*actual screen shot from my Mac </a:t>
            </a:r>
            <a:r>
              <a:rPr lang="en-US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while preparing this presentation</a:t>
            </a:r>
            <a:endParaRPr lang="en-US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419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621792"/>
            <a:ext cx="7583487" cy="475488"/>
          </a:xfrm>
        </p:spPr>
        <p:txBody>
          <a:bodyPr/>
          <a:lstStyle/>
          <a:p>
            <a:r>
              <a:rPr lang="en-US" sz="2800" dirty="0" smtClean="0"/>
              <a:t>Command-line examples, working toward a research goal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463" y="1115568"/>
            <a:ext cx="7583487" cy="4922162"/>
          </a:xfrm>
        </p:spPr>
        <p:txBody>
          <a:bodyPr>
            <a:normAutofit/>
          </a:bodyPr>
          <a:lstStyle/>
          <a:p>
            <a:r>
              <a:rPr lang="en-US" sz="2000" dirty="0" smtClean="0"/>
              <a:t>A common task in my work: perform composite analysis over a number of heavy-rain events, but centered on the heaviest rainfall location: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2159897"/>
            <a:ext cx="3447288" cy="24489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080" y="2159898"/>
            <a:ext cx="3447288" cy="244896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9463" y="4105946"/>
            <a:ext cx="12682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latin typeface="Helvetica" charset="0"/>
                <a:ea typeface="Helvetica" charset="0"/>
                <a:cs typeface="Helvetica" charset="0"/>
              </a:rPr>
              <a:t>22 June 2013</a:t>
            </a:r>
            <a:endParaRPr lang="en-US" sz="1400" dirty="0" smtClean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93295" y="4105945"/>
            <a:ext cx="12682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" charset="0"/>
                <a:ea typeface="Helvetica" charset="0"/>
                <a:cs typeface="Helvetica" charset="0"/>
              </a:rPr>
              <a:t>25 June 2015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088" y="4345023"/>
            <a:ext cx="3447288" cy="244896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159147" y="6332927"/>
            <a:ext cx="1199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" charset="0"/>
                <a:ea typeface="Helvetica" charset="0"/>
                <a:cs typeface="Helvetica" charset="0"/>
              </a:rPr>
              <a:t>12 July 2016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32532" y="3099131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Helvetica" charset="0"/>
                <a:ea typeface="Helvetica" charset="0"/>
                <a:cs typeface="Helvetica" charset="0"/>
              </a:rPr>
              <a:t>X</a:t>
            </a:r>
            <a:endParaRPr lang="en-US" sz="2800" b="1" dirty="0" smtClean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93986" y="3385482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Helvetica" charset="0"/>
                <a:ea typeface="Helvetica" charset="0"/>
                <a:cs typeface="Helvetica" charset="0"/>
              </a:rPr>
              <a:t>X</a:t>
            </a:r>
            <a:endParaRPr lang="en-US" sz="2800" b="1" dirty="0" smtClean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00323" y="4702506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Helvetica" charset="0"/>
                <a:ea typeface="Helvetica" charset="0"/>
                <a:cs typeface="Helvetica" charset="0"/>
              </a:rPr>
              <a:t>X</a:t>
            </a:r>
            <a:endParaRPr lang="en-US" sz="2800" b="1" dirty="0" smtClean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64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381000"/>
            <a:ext cx="7583487" cy="844296"/>
          </a:xfrm>
        </p:spPr>
        <p:txBody>
          <a:bodyPr/>
          <a:lstStyle/>
          <a:p>
            <a:r>
              <a:rPr lang="en-US" sz="3200" dirty="0" smtClean="0"/>
              <a:t>We can do this all from the command line, with </a:t>
            </a:r>
            <a:r>
              <a:rPr lang="en-US" sz="3200" smtClean="0"/>
              <a:t>a script!</a:t>
            </a:r>
            <a:endParaRPr lang="en-US" sz="320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45"/>
          <a:stretch/>
        </p:blipFill>
        <p:spPr>
          <a:xfrm>
            <a:off x="-794" y="1225296"/>
            <a:ext cx="9144000" cy="41787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33655"/>
            <a:ext cx="9144000" cy="128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207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381000"/>
            <a:ext cx="7583487" cy="396240"/>
          </a:xfrm>
        </p:spPr>
        <p:txBody>
          <a:bodyPr/>
          <a:lstStyle/>
          <a:p>
            <a:r>
              <a:rPr lang="en-US" dirty="0" smtClean="0"/>
              <a:t>What am I starting with?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800"/>
          <a:stretch/>
        </p:blipFill>
        <p:spPr>
          <a:xfrm>
            <a:off x="82296" y="1442212"/>
            <a:ext cx="8666250" cy="118211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5413" y="2708763"/>
            <a:ext cx="7287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Only 3 files!  Two scripts (one of which comes straight from NOAA), and the list of cases</a:t>
            </a:r>
          </a:p>
        </p:txBody>
      </p:sp>
    </p:spTree>
    <p:extLst>
      <p:ext uri="{BB962C8B-B14F-4D97-AF65-F5344CB8AC3E}">
        <p14:creationId xmlns:p14="http://schemas.microsoft.com/office/powerpoint/2010/main" val="140244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271272"/>
            <a:ext cx="7583487" cy="542544"/>
          </a:xfrm>
        </p:spPr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00"/>
          <a:stretch/>
        </p:blipFill>
        <p:spPr>
          <a:xfrm>
            <a:off x="0" y="723071"/>
            <a:ext cx="9144000" cy="569101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453896"/>
            <a:ext cx="8266176" cy="70408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8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271272"/>
            <a:ext cx="7583487" cy="542544"/>
          </a:xfrm>
        </p:spPr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00"/>
          <a:stretch/>
        </p:blipFill>
        <p:spPr>
          <a:xfrm>
            <a:off x="0" y="723071"/>
            <a:ext cx="9144000" cy="569101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2496312"/>
            <a:ext cx="8362950" cy="298094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35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271272"/>
            <a:ext cx="7583487" cy="542544"/>
          </a:xfrm>
        </p:spPr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Schumacher: Unix and shell scripting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6EE62-328D-2940-A825-51581F6CB60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6225"/>
            <a:ext cx="9144000" cy="552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95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volution">
  <a:themeElements>
    <a:clrScheme name="Custom 4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</a:majorFont>
      <a:minorFont>
        <a:latin typeface="Trebuchet MS"/>
        <a:ea typeface=""/>
        <a:cs typeface=""/>
        <a:font script="Jpan" typeface="ＭＳ ゴシック"/>
      </a:minorFont>
    </a:fontScheme>
    <a:fmtScheme name="Revolution">
      <a: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0800000">
              <a:srgbClr val="808080">
                <a:alpha val="75000"/>
              </a:srgbClr>
            </a:innerShdw>
          </a:effectLst>
        </a:effectStyle>
        <a:effectStyle>
          <a:effectLst>
            <a:innerShdw blurRad="50800" dist="25400" dir="13500000">
              <a:srgbClr val="808080">
                <a:alpha val="75000"/>
              </a:srgbClr>
            </a:innerShdw>
            <a:outerShdw blurRad="63500" dist="50800" dir="5400000" algn="br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1400000"/>
            </a:lightRig>
          </a:scene3d>
          <a:sp3d contourW="12700" prstMaterial="softmetal">
            <a:bevelT w="63500" h="254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smtClean="0">
            <a:solidFill>
              <a:schemeClr val="bg1"/>
            </a:solidFill>
            <a:latin typeface="Helvetica" charset="0"/>
            <a:ea typeface="Helvetica" charset="0"/>
            <a:cs typeface="Helvetica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27773</TotalTime>
  <Words>471</Words>
  <Application>Microsoft Macintosh PowerPoint</Application>
  <PresentationFormat>On-screen Show (4:3)</PresentationFormat>
  <Paragraphs>65</Paragraphs>
  <Slides>13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Helvetica</vt:lpstr>
      <vt:lpstr>Trebuchet MS</vt:lpstr>
      <vt:lpstr>Wingdings 2</vt:lpstr>
      <vt:lpstr>Arial</vt:lpstr>
      <vt:lpstr>Revolution</vt:lpstr>
      <vt:lpstr>Russ S. Schumacher</vt:lpstr>
      <vt:lpstr>What is UNIX/Linux/*nix ?</vt:lpstr>
      <vt:lpstr>PowerPoint Presentation</vt:lpstr>
      <vt:lpstr>Command-line examples, working toward a research goal</vt:lpstr>
      <vt:lpstr>We can do this all from the command line, with a script!</vt:lpstr>
      <vt:lpstr>What am I starting with?</vt:lpstr>
      <vt:lpstr>How does it work?</vt:lpstr>
      <vt:lpstr>How does it work?</vt:lpstr>
      <vt:lpstr>How does it work?</vt:lpstr>
      <vt:lpstr>How does it work?</vt:lpstr>
      <vt:lpstr>How does it work?</vt:lpstr>
      <vt:lpstr>PowerPoint Presentation</vt:lpstr>
      <vt:lpstr>Concluding thoughts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ATMO 201: Atmospheric Science</dc:title>
  <dc:creator>Russ Schumacher</dc:creator>
  <cp:lastModifiedBy>rschumac12@gmail.com</cp:lastModifiedBy>
  <cp:revision>858</cp:revision>
  <cp:lastPrinted>2011-08-05T17:23:43Z</cp:lastPrinted>
  <dcterms:created xsi:type="dcterms:W3CDTF">2011-08-05T16:32:54Z</dcterms:created>
  <dcterms:modified xsi:type="dcterms:W3CDTF">2017-01-10T00:53:23Z</dcterms:modified>
</cp:coreProperties>
</file>

<file path=docProps/thumbnail.jpeg>
</file>